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92" d="100"/>
          <a:sy n="92" d="100"/>
        </p:scale>
        <p:origin x="1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5"/>
            </a:gs>
            <a:gs pos="100000">
              <a:srgbClr val="E6E6D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76200"/>
            <a:ext cx="11099800" cy="1330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scientificamerican.com/article/this-supernova-will-make-a-ghostly-reappearance-in-2037/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videnskab.dk/naturvidenskab/astronomer-finder-6-doede-galakser-fra-det-tidlige-univers-med-hjaelp-fra-kaempe" TargetMode="External"/><Relationship Id="rId12" Type="http://schemas.openxmlformats.org/officeDocument/2006/relationships/image" Target="../media/image10.png"/><Relationship Id="rId2" Type="http://schemas.openxmlformats.org/officeDocument/2006/relationships/hyperlink" Target="https://www.facebook.com/aotcopenhagen" TargetMode="Externa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hyperlink" Target="https://politiken.dk/viden/Viden/art8348288/Vild-forudsigelse-fra-danske-forskere-Vi-vil-se-en-stjerneeksplosion-i-2037" TargetMode="External"/><Relationship Id="rId5" Type="http://schemas.openxmlformats.org/officeDocument/2006/relationships/hyperlink" Target="https://forsk.dk/importerede_foredrag/galakser-universets-byggesten" TargetMode="External"/><Relationship Id="rId15" Type="http://schemas.openxmlformats.org/officeDocument/2006/relationships/hyperlink" Target="https://www.information.dk/moti/2020/10/astrofysiker-sorte-huller-einstein-tvivlede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hyperlink" Target="https://www.syfy.com/syfywire/space-warp-puts-a-supernova-on-cosmic-repeat" TargetMode="Externa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bigthink.com/starts-with-a-bang/star-formation-great-galactic-genocide/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7.jpeg"/><Relationship Id="rId3" Type="http://schemas.openxmlformats.org/officeDocument/2006/relationships/image" Target="../media/image5.jpeg"/><Relationship Id="rId21" Type="http://schemas.openxmlformats.org/officeDocument/2006/relationships/hyperlink" Target="https://rumsnak.fireside.fm/12" TargetMode="External"/><Relationship Id="rId7" Type="http://schemas.openxmlformats.org/officeDocument/2006/relationships/hyperlink" Target="https://videnskab.dk/naturvidenskab/astronomer-finder-6-doede-galakser-fra-det-tidlige-univers-med-hjaelp-fra-kaempe" TargetMode="External"/><Relationship Id="rId12" Type="http://schemas.openxmlformats.org/officeDocument/2006/relationships/image" Target="../media/image13.png"/><Relationship Id="rId17" Type="http://schemas.openxmlformats.org/officeDocument/2006/relationships/hyperlink" Target="https://www.scientificamerican.com/article/this-supernova-will-make-a-ghostly-reappearance-in-2037/" TargetMode="External"/><Relationship Id="rId25" Type="http://schemas.openxmlformats.org/officeDocument/2006/relationships/hyperlink" Target="https://www.radio4.dk/program/morgen-r4dio/?id=radio4-morgen-21-september-kl-6-7_ep_21_09_21&amp;time=220" TargetMode="External"/><Relationship Id="rId2" Type="http://schemas.openxmlformats.org/officeDocument/2006/relationships/hyperlink" Target="https://www.facebook.com/aotcopenhagen" TargetMode="Externa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hyperlink" Target="https://www.sciencealert.com/we-now-have-precise-maths-to-describe-how-black-holes-reflect-the-universe" TargetMode="External"/><Relationship Id="rId24" Type="http://schemas.openxmlformats.org/officeDocument/2006/relationships/image" Target="../media/image16.jpeg"/><Relationship Id="rId5" Type="http://schemas.openxmlformats.org/officeDocument/2006/relationships/hyperlink" Target="https://forsk.dk/importerede_foredrag/galakser-universets-byggesten" TargetMode="External"/><Relationship Id="rId15" Type="http://schemas.openxmlformats.org/officeDocument/2006/relationships/hyperlink" Target="https://politiken.dk/viden/Viden/art8348288/Vild-forudsigelse-fra-danske-forskere-Vi-vil-se-en-stjerneeksplosion-i-2037" TargetMode="External"/><Relationship Id="rId23" Type="http://schemas.openxmlformats.org/officeDocument/2006/relationships/hyperlink" Target="https://www.dr.dk/lyd/p1/p1-morgen/p1-morgen-2021-09-14" TargetMode="External"/><Relationship Id="rId10" Type="http://schemas.openxmlformats.org/officeDocument/2006/relationships/image" Target="../media/image9.png"/><Relationship Id="rId19" Type="http://schemas.openxmlformats.org/officeDocument/2006/relationships/hyperlink" Target="https://www.information.dk/moti/2020/10/astrofysiker-sorte-huller-einstein-tvivlede" TargetMode="External"/><Relationship Id="rId4" Type="http://schemas.openxmlformats.org/officeDocument/2006/relationships/image" Target="../media/image6.jpeg"/><Relationship Id="rId9" Type="http://schemas.openxmlformats.org/officeDocument/2006/relationships/hyperlink" Target="https://www.syfy.com/syfywire/space-warp-puts-a-supernova-on-cosmic-repeat" TargetMode="External"/><Relationship Id="rId14" Type="http://schemas.openxmlformats.org/officeDocument/2006/relationships/image" Target="../media/image14.png"/><Relationship Id="rId2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e virtue of outreach"/>
          <p:cNvSpPr>
            <a:spLocks noGrp="1"/>
          </p:cNvSpPr>
          <p:nvPr>
            <p:ph type="title"/>
          </p:nvPr>
        </p:nvSpPr>
        <p:spPr>
          <a:xfrm>
            <a:off x="952500" y="468005"/>
            <a:ext cx="11099800" cy="1330525"/>
          </a:xfrm>
          <a:prstGeom prst="rect">
            <a:avLst/>
          </a:prstGeom>
        </p:spPr>
        <p:txBody>
          <a:bodyPr/>
          <a:lstStyle/>
          <a:p>
            <a:r>
              <a:t>The virtue of outreach </a:t>
            </a:r>
          </a:p>
        </p:txBody>
      </p:sp>
      <p:sp>
        <p:nvSpPr>
          <p:cNvPr id="128" name="— does it pay off?"/>
          <p:cNvSpPr txBox="1"/>
          <p:nvPr/>
        </p:nvSpPr>
        <p:spPr>
          <a:xfrm>
            <a:off x="4470226" y="1706255"/>
            <a:ext cx="406434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— does it pay off?</a:t>
            </a:r>
          </a:p>
        </p:txBody>
      </p:sp>
      <p:sp>
        <p:nvSpPr>
          <p:cNvPr id="129" name="Sune Toft…"/>
          <p:cNvSpPr txBox="1"/>
          <p:nvPr/>
        </p:nvSpPr>
        <p:spPr>
          <a:xfrm>
            <a:off x="3630304" y="4208591"/>
            <a:ext cx="574419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Sune Toft</a:t>
            </a:r>
          </a:p>
          <a:p>
            <a:pPr algn="ctr">
              <a:defRPr sz="27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Cosmic Dawn Center</a:t>
            </a:r>
          </a:p>
        </p:txBody>
      </p:sp>
      <p:pic>
        <p:nvPicPr>
          <p:cNvPr id="130" name="DG_logo.pdf" descr="DG_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70" y="8336739"/>
            <a:ext cx="2010730" cy="91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ku_logo_uk_hh.png" descr="ku_logo_uk_h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35" y="8232289"/>
            <a:ext cx="3010372" cy="1121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AWN - Blue.pdf" descr="DAWN - Blu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21" y="6571746"/>
            <a:ext cx="7297958" cy="1636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hy spend time on outreach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spend time on outreach?</a:t>
            </a:r>
          </a:p>
        </p:txBody>
      </p:sp>
      <p:sp>
        <p:nvSpPr>
          <p:cNvPr id="135" name="As an astronomer, most of our salary is paid by the public. It's only fair to give something back…"/>
          <p:cNvSpPr txBox="1"/>
          <p:nvPr/>
        </p:nvSpPr>
        <p:spPr>
          <a:xfrm>
            <a:off x="2045989" y="2984797"/>
            <a:ext cx="8912822" cy="3784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As an astronomer, most of our salary is paid by the public. It's only fair to give something back</a:t>
            </a:r>
          </a:p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We don't just do science for ourselves; we do it for humanity 😇</a:t>
            </a:r>
          </a:p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You learn a lot! Communicating your science to laymen requires you to really understand</a:t>
            </a:r>
          </a:p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It's rewarding. People are happy and thankful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24861 -0.146062" pathEditMode="relative">
                                      <p:cBhvr>
                                        <p:cTn id="24" dur="10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1" build="p" bldLvl="5" animBg="1" advAuto="0"/>
      <p:bldP spid="135" grpId="3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y spend time on outreach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spend time on outreach?</a:t>
            </a:r>
          </a:p>
        </p:txBody>
      </p:sp>
      <p:sp>
        <p:nvSpPr>
          <p:cNvPr id="138" name="We show that our students thrive…"/>
          <p:cNvSpPr txBox="1"/>
          <p:nvPr/>
        </p:nvSpPr>
        <p:spPr>
          <a:xfrm>
            <a:off x="2579389" y="4965699"/>
            <a:ext cx="891282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We show that our students thrive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Motivating for prospective students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Motivating for </a:t>
            </a:r>
            <a:r>
              <a:rPr i="1"/>
              <a:t>current</a:t>
            </a:r>
            <a:r>
              <a:t> students</a:t>
            </a:r>
          </a:p>
        </p:txBody>
      </p:sp>
      <p:sp>
        <p:nvSpPr>
          <p:cNvPr id="139" name="&quot;Soft&quot; values"/>
          <p:cNvSpPr txBox="1"/>
          <p:nvPr/>
        </p:nvSpPr>
        <p:spPr>
          <a:xfrm>
            <a:off x="836066" y="1929060"/>
            <a:ext cx="198566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"Soft" values</a:t>
            </a:r>
          </a:p>
        </p:txBody>
      </p:sp>
      <p:sp>
        <p:nvSpPr>
          <p:cNvPr id="140" name="As an astronomer, most of our salary is paid by the public. It's only fair to give something back…"/>
          <p:cNvSpPr txBox="1"/>
          <p:nvPr/>
        </p:nvSpPr>
        <p:spPr>
          <a:xfrm>
            <a:off x="1182389" y="2476499"/>
            <a:ext cx="4553894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buSzPct val="75000"/>
              <a:buChar char="•"/>
              <a:defRPr sz="1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As an astronomer, most of our salary is paid by the public. It's only fair to give something back</a:t>
            </a:r>
          </a:p>
          <a:p>
            <a:pPr marL="296333" indent="-296333">
              <a:buSzPct val="75000"/>
              <a:buChar char="•"/>
              <a:defRPr sz="1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We don't just do science for ourselves; we do it for humanity 😇</a:t>
            </a:r>
          </a:p>
          <a:p>
            <a:pPr marL="296333" indent="-296333">
              <a:buSzPct val="75000"/>
              <a:buChar char="•"/>
              <a:defRPr sz="1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You learn a lot! Communicating your science to laymen requires you to really understand</a:t>
            </a:r>
          </a:p>
          <a:p>
            <a:pPr marL="296333" indent="-296333">
              <a:buSzPct val="75000"/>
              <a:buChar char="•"/>
              <a:defRPr sz="1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It's rewarding. People are happy and thankful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 few cas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few cases</a:t>
            </a:r>
          </a:p>
        </p:txBody>
      </p:sp>
      <p:sp>
        <p:nvSpPr>
          <p:cNvPr id="146" name="Student Albert Sneppen…"/>
          <p:cNvSpPr txBox="1"/>
          <p:nvPr/>
        </p:nvSpPr>
        <p:spPr>
          <a:xfrm>
            <a:off x="735756" y="2127249"/>
            <a:ext cx="6435131" cy="346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Student Albert Sneppen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1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2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Ass. prof. Gabriel Brammer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1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How we do i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 do it</a:t>
            </a:r>
          </a:p>
        </p:txBody>
      </p:sp>
      <p:sp>
        <p:nvSpPr>
          <p:cNvPr id="4" name="Hire an astrophysicist dedicated to outreach…">
            <a:extLst>
              <a:ext uri="{FF2B5EF4-FFF2-40B4-BE49-F238E27FC236}">
                <a16:creationId xmlns:a16="http://schemas.microsoft.com/office/drawing/2014/main" id="{C74BF0C2-ABC7-EE44-A68C-B800B0C4352D}"/>
              </a:ext>
            </a:extLst>
          </p:cNvPr>
          <p:cNvSpPr txBox="1"/>
          <p:nvPr/>
        </p:nvSpPr>
        <p:spPr>
          <a:xfrm>
            <a:off x="844128" y="1369430"/>
            <a:ext cx="11316544" cy="701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  <a:lvl2pPr marL="0" marR="0" indent="228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2pPr>
            <a:lvl3pPr marL="0" marR="0" indent="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3pPr>
            <a:lvl4pPr marL="0" marR="0" indent="6858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4pPr>
            <a:lvl5pPr marL="0" marR="0" indent="9144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5pPr>
            <a:lvl6pPr marL="0" marR="0" indent="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6pPr>
            <a:lvl7pPr marL="0" marR="0" indent="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7pPr>
            <a:lvl8pPr marL="0" marR="0" indent="1600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8pPr>
            <a:lvl9pPr marL="0" marR="0" indent="18288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9pPr>
          </a:lstStyle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sz="2800" dirty="0"/>
              <a:t>Hire an astrophysicist dedicated to outreach</a:t>
            </a:r>
            <a:endParaRPr lang="en-US" sz="2800" dirty="0"/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US" sz="2800" dirty="0"/>
              <a:t>Gives researchers more time for research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US" sz="2800" dirty="0"/>
              <a:t>Ensures that the science is correct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800" dirty="0"/>
              <a:t>Helps counteract the somewhat sad trend that science usually ends up being sensational. We would rather not bring a story than compromise our scientific integrity</a:t>
            </a:r>
            <a:endParaRPr sz="2800" dirty="0"/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sz="2800" dirty="0"/>
              <a:t>Prepare news, press releases, stories specifically targeted at diverse audiences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sz="2800" dirty="0"/>
              <a:t>News stories on our website</a:t>
            </a:r>
            <a:r>
              <a:rPr lang="en-CA" sz="2800" dirty="0"/>
              <a:t>: </a:t>
            </a:r>
            <a:r>
              <a:rPr sz="2800" dirty="0"/>
              <a:t>short</a:t>
            </a:r>
            <a:r>
              <a:rPr lang="en-CA" sz="2800" dirty="0"/>
              <a:t>, many new paragraphs and headings (since people read online and are busy),</a:t>
            </a:r>
            <a:r>
              <a:rPr sz="2800" dirty="0"/>
              <a:t> easily understandable</a:t>
            </a:r>
            <a:endParaRPr lang="en-CA" sz="2800" dirty="0"/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DK" sz="2800" dirty="0"/>
              <a:t>Facebook: Even easier, since most followers are busy non-scientist, but with link to the news story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DK" sz="2800" dirty="0"/>
              <a:t>Twitter: Very brief, slightly more sciencey, since most — but not all — followers are other scientists</a:t>
            </a:r>
            <a:endParaRPr sz="28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utreach from DAW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Outreach from DAWN</a:t>
            </a:r>
          </a:p>
        </p:txBody>
      </p:sp>
      <p:sp>
        <p:nvSpPr>
          <p:cNvPr id="152" name="Public talks…"/>
          <p:cNvSpPr txBox="1"/>
          <p:nvPr/>
        </p:nvSpPr>
        <p:spPr>
          <a:xfrm>
            <a:off x="469056" y="1943099"/>
            <a:ext cx="7137351" cy="678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Public talks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High-school classes, amateur astronomy associations, libraries, pubs, kindergartens, …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In the media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Picked up from press releases or otherwise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Online science sites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Newspapers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Radio &amp; podcast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TV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Uniavisen</a:t>
            </a:r>
          </a:p>
          <a:p>
            <a:pPr marL="296333" indent="-296333">
              <a:spcBef>
                <a:spcPts val="1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Popsci articles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Q&amp;A column</a:t>
            </a:r>
          </a:p>
        </p:txBody>
      </p:sp>
      <p:pic>
        <p:nvPicPr>
          <p:cNvPr id="153" name="241702532_373411811161150_8755960006839589629_n.jpg" descr="241702532_373411811161150_8755960006839589629_n.jp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658" y="1633178"/>
            <a:ext cx="4570856" cy="239404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4" name="videnskaben-pa-besog.jpg" descr="videnskaben-pa-beso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51" y="3175954"/>
            <a:ext cx="3214620" cy="431609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5" name="Screen Shot 2021-09-28 at 20.55.06.png" descr="Screen Shot 2021-09-28 at 20.55.06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9222" y="5385224"/>
            <a:ext cx="2843689" cy="40377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6" name="Screen Shot 2021-09-28 at 21.12.25.png" descr="Screen Shot 2021-09-28 at 21.12.25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343" y="1191021"/>
            <a:ext cx="3448346" cy="59163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7" name="Screen Shot 2021-09-29 at 11.02.30.png" descr="Screen Shot 2021-09-29 at 11.02.30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119" y="3239155"/>
            <a:ext cx="4570856" cy="32570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8" name="Screen Shot 2021-09-29 at 11.08.26.png" descr="Screen Shot 2021-09-29 at 11.08.26.png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2948" y="3725871"/>
            <a:ext cx="3448346" cy="49910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9" name="Screen Shot 2021-09-29 at 11.31.18.png" descr="Screen Shot 2021-09-29 at 11.31.18.png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136" y="4529187"/>
            <a:ext cx="4437234" cy="390969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0" name="Screen Shot 2021-09-29 at 11.34.46.png" descr="Screen Shot 2021-09-29 at 11.34.46.png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2436" y="985800"/>
            <a:ext cx="3590788" cy="523876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300" fill="hold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0" presetClass="exit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300" fill="hold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xit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300" fill="hold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0" dur="300" fill="hold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10" presetClass="exit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4" dur="300" fill="hold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"/>
                            </p:stCondLst>
                            <p:childTnLst>
                              <p:par>
                                <p:cTn id="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4" dur="300" fill="hold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"/>
                            </p:stCondLst>
                            <p:childTnLst>
                              <p:par>
                                <p:cTn id="87" presetID="10" presetClass="exit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8" dur="300" fill="hold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"/>
                            </p:stCondLst>
                            <p:childTnLst>
                              <p:par>
                                <p:cTn id="91" presetID="10" presetClass="exit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2" dur="300" fill="hold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"/>
                            </p:stCondLst>
                            <p:childTnLst>
                              <p:par>
                                <p:cTn id="9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"/>
                            </p:stCondLst>
                            <p:childTnLst>
                              <p:par>
                                <p:cTn id="9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build="p" bldLvl="5" animBg="1" advAuto="0"/>
      <p:bldP spid="153" grpId="2" animBg="1" advAuto="0"/>
      <p:bldP spid="153" grpId="5" animBg="1" advAuto="0"/>
      <p:bldP spid="154" grpId="3" animBg="1" advAuto="0"/>
      <p:bldP spid="154" grpId="6" animBg="1" advAuto="0"/>
      <p:bldP spid="155" grpId="4" animBg="1" advAuto="0"/>
      <p:bldP spid="155" grpId="7" animBg="1" advAuto="0"/>
      <p:bldP spid="156" grpId="8" animBg="1" advAuto="0"/>
      <p:bldP spid="156" grpId="10" animBg="1" advAuto="0"/>
      <p:bldP spid="157" grpId="9" animBg="1" advAuto="0"/>
      <p:bldP spid="157" grpId="11" animBg="1" advAuto="0"/>
      <p:bldP spid="158" grpId="12" animBg="1" advAuto="0"/>
      <p:bldP spid="158" grpId="15" animBg="1" advAuto="0"/>
      <p:bldP spid="159" grpId="13" animBg="1" advAuto="0"/>
      <p:bldP spid="159" grpId="16" animBg="1" advAuto="0"/>
      <p:bldP spid="160" grpId="14" animBg="1" advAuto="0"/>
      <p:bldP spid="160" grpId="17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utreach from DAW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Outreach from DAWN</a:t>
            </a:r>
          </a:p>
        </p:txBody>
      </p:sp>
      <p:sp>
        <p:nvSpPr>
          <p:cNvPr id="163" name="Public talks…"/>
          <p:cNvSpPr txBox="1"/>
          <p:nvPr/>
        </p:nvSpPr>
        <p:spPr>
          <a:xfrm>
            <a:off x="469056" y="1943099"/>
            <a:ext cx="7137351" cy="678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Public talks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High-school classes, amateur astronomy associations, libraries, pubs, kindergartens, …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In the media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Picked up from press releases or otherwise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Online science sites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Newspapers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Radio &amp; podcast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TV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Uniavisen</a:t>
            </a:r>
          </a:p>
          <a:p>
            <a:pPr marL="296333" indent="-296333">
              <a:spcBef>
                <a:spcPts val="1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Popsci articles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Q&amp;A column</a:t>
            </a:r>
          </a:p>
        </p:txBody>
      </p:sp>
      <p:pic>
        <p:nvPicPr>
          <p:cNvPr id="164" name="241702532_373411811161150_8755960006839589629_n.jpg" descr="241702532_373411811161150_8755960006839589629_n.jp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658" y="1633178"/>
            <a:ext cx="4570856" cy="239404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5" name="videnskaben-pa-besog.jpg" descr="videnskaben-pa-beso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51" y="3175954"/>
            <a:ext cx="3214620" cy="431609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6" name="Screen Shot 2021-09-28 at 20.55.06.png" descr="Screen Shot 2021-09-28 at 20.55.06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9222" y="5385224"/>
            <a:ext cx="2843689" cy="40377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7" name="Screen Shot 2021-09-28 at 21.12.25.png" descr="Screen Shot 2021-09-28 at 21.12.25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343" y="1191021"/>
            <a:ext cx="3448346" cy="59163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8" name="Screen Shot 2021-09-29 at 11.02.30.png" descr="Screen Shot 2021-09-29 at 11.02.30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119" y="3239155"/>
            <a:ext cx="4570856" cy="32570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9" name="Screen Shot 2021-09-29 at 11.03.38.png" descr="Screen Shot 2021-09-29 at 11.03.38.png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9635" y="4043818"/>
            <a:ext cx="3841859" cy="34185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0" name="Screen Shot 2021-09-29 at 11.04.50.png" descr="Screen Shot 2021-09-29 at 11.04.50.png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3167" y="5069092"/>
            <a:ext cx="3689838" cy="40377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1" name="Screen Shot 2021-09-29 at 11.08.26.png" descr="Screen Shot 2021-09-29 at 11.08.26.png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23148" y="1109671"/>
            <a:ext cx="3448346" cy="49910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2" name="Screen Shot 2021-09-29 at 11.31.18.png" descr="Screen Shot 2021-09-29 at 11.31.18.png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90136" y="2484487"/>
            <a:ext cx="4437234" cy="390969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3" name="Screen Shot 2021-09-29 at 11.34.46.png" descr="Screen Shot 2021-09-29 at 11.34.46.png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74536" y="3471616"/>
            <a:ext cx="3590788" cy="523876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4" name="rumsnak.png" descr="rumsnak.png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04732" y="1188134"/>
            <a:ext cx="4255486" cy="463955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5" name="p1-morgen.jpg" descr="p1-morgen.jpg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80807" y="2808986"/>
            <a:ext cx="3854558" cy="460001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6" name="radio4-2.jpg" descr="radio4-2.jpg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08444" y="5321733"/>
            <a:ext cx="3004865" cy="416473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sp>
        <p:nvSpPr>
          <p:cNvPr id="177" name="Skal ikke bruges"/>
          <p:cNvSpPr txBox="1"/>
          <p:nvPr/>
        </p:nvSpPr>
        <p:spPr>
          <a:xfrm rot="19501908">
            <a:off x="34276" y="3581400"/>
            <a:ext cx="13810389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0">
                <a:solidFill>
                  <a:schemeClr val="accent5"/>
                </a:solidFill>
              </a:defRPr>
            </a:lvl1pPr>
          </a:lstStyle>
          <a:p>
            <a:r>
              <a:t>Skal ikke bruges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300" fill="hold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0" presetClass="exit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300" fill="hold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xit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300" fill="hold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8" dur="300" fill="hold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10" presetClass="exit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2" dur="300" fill="hold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"/>
                            </p:stCondLst>
                            <p:childTnLst>
                              <p:par>
                                <p:cTn id="75" presetID="10" presetClass="exit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6" dur="300" fill="hold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"/>
                            </p:stCondLst>
                            <p:childTnLst>
                              <p:par>
                                <p:cTn id="79" presetID="10" presetClass="exit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0" dur="300" fill="hold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"/>
                            </p:stCondLst>
                            <p:childTnLst>
                              <p:par>
                                <p:cTn id="8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0" dur="300" fill="hold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"/>
                            </p:stCondLst>
                            <p:childTnLst>
                              <p:par>
                                <p:cTn id="103" presetID="10" presetClass="exit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4" dur="300" fill="hold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"/>
                            </p:stCondLst>
                            <p:childTnLst>
                              <p:par>
                                <p:cTn id="107" presetID="10" presetClass="exit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8" dur="300" fill="hold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fill="hold" grpId="2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8" dur="300" fill="hold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"/>
                            </p:stCondLst>
                            <p:childTnLst>
                              <p:par>
                                <p:cTn id="131" presetID="10" presetClass="exit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2" dur="300" fill="hold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"/>
                            </p:stCondLst>
                            <p:childTnLst>
                              <p:par>
                                <p:cTn id="135" presetID="10" presetClass="exit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6" dur="300" fill="hold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00"/>
                            </p:stCondLst>
                            <p:childTnLst>
                              <p:par>
                                <p:cTn id="1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build="p" bldLvl="5" animBg="1" advAuto="0"/>
      <p:bldP spid="164" grpId="2" animBg="1" advAuto="0"/>
      <p:bldP spid="164" grpId="5" animBg="1" advAuto="0"/>
      <p:bldP spid="165" grpId="3" animBg="1" advAuto="0"/>
      <p:bldP spid="165" grpId="6" animBg="1" advAuto="0"/>
      <p:bldP spid="166" grpId="4" animBg="1" advAuto="0"/>
      <p:bldP spid="166" grpId="7" animBg="1" advAuto="0"/>
      <p:bldP spid="167" grpId="8" animBg="1" advAuto="0"/>
      <p:bldP spid="167" grpId="12" animBg="1" advAuto="0"/>
      <p:bldP spid="168" grpId="9" animBg="1" advAuto="0"/>
      <p:bldP spid="168" grpId="13" animBg="1" advAuto="0"/>
      <p:bldP spid="169" grpId="10" animBg="1" advAuto="0"/>
      <p:bldP spid="169" grpId="14" animBg="1" advAuto="0"/>
      <p:bldP spid="170" grpId="11" animBg="1" advAuto="0"/>
      <p:bldP spid="170" grpId="15" animBg="1" advAuto="0"/>
      <p:bldP spid="171" grpId="16" animBg="1" advAuto="0"/>
      <p:bldP spid="171" grpId="19" animBg="1" advAuto="0"/>
      <p:bldP spid="172" grpId="17" animBg="1" advAuto="0"/>
      <p:bldP spid="172" grpId="20" animBg="1" advAuto="0"/>
      <p:bldP spid="173" grpId="18" animBg="1" advAuto="0"/>
      <p:bldP spid="173" grpId="21" animBg="1" advAuto="0"/>
      <p:bldP spid="174" grpId="22" animBg="1" advAuto="0"/>
      <p:bldP spid="174" grpId="25" animBg="1" advAuto="0"/>
      <p:bldP spid="175" grpId="23" animBg="1" advAuto="0"/>
      <p:bldP spid="175" grpId="26" animBg="1" advAuto="0"/>
      <p:bldP spid="176" grpId="24" animBg="1" advAuto="0"/>
      <p:bldP spid="176" grpId="27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008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8000"/>
            </a:solidFill>
            <a:effectLst/>
            <a:uFillTx/>
            <a:latin typeface="CMU Sans Serif Bold"/>
            <a:ea typeface="CMU Sans Serif Bold"/>
            <a:cs typeface="CMU Sans Serif Bold"/>
            <a:sym typeface="CMU Sans Serif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8000"/>
            </a:solidFill>
            <a:effectLst/>
            <a:uFillTx/>
            <a:latin typeface="CMU Sans Serif Bold"/>
            <a:ea typeface="CMU Sans Serif Bold"/>
            <a:cs typeface="CMU Sans Serif Bold"/>
            <a:sym typeface="CMU Sans Serif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Macintosh PowerPoint</Application>
  <PresentationFormat>Custom</PresentationFormat>
  <Paragraphs>59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CMU Sans Serif Bold</vt:lpstr>
      <vt:lpstr>CMU Sans Serif Medium</vt:lpstr>
      <vt:lpstr>Helvetica</vt:lpstr>
      <vt:lpstr>Helvetica Light</vt:lpstr>
      <vt:lpstr>Helvetica Neue</vt:lpstr>
      <vt:lpstr>White</vt:lpstr>
      <vt:lpstr>The virtue of outreach </vt:lpstr>
      <vt:lpstr>Why spend time on outreach?</vt:lpstr>
      <vt:lpstr>Why spend time on outreach?</vt:lpstr>
      <vt:lpstr>A few cases</vt:lpstr>
      <vt:lpstr>How we do it</vt:lpstr>
      <vt:lpstr>Outreach from DAWN</vt:lpstr>
      <vt:lpstr>Outreach from DAWN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virtue of outreach </dc:title>
  <cp:lastModifiedBy>Microsoft Office User</cp:lastModifiedBy>
  <cp:revision>2</cp:revision>
  <dcterms:modified xsi:type="dcterms:W3CDTF">2021-09-29T15:02:04Z</dcterms:modified>
</cp:coreProperties>
</file>